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78" r:id="rId2"/>
    <p:sldId id="320" r:id="rId3"/>
    <p:sldId id="324" r:id="rId4"/>
    <p:sldId id="315" r:id="rId5"/>
    <p:sldId id="304" r:id="rId6"/>
    <p:sldId id="317" r:id="rId7"/>
    <p:sldId id="1454" r:id="rId8"/>
    <p:sldId id="32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s Hoehn" initials="RH" lastIdx="2" clrIdx="0">
    <p:extLst>
      <p:ext uri="{19B8F6BF-5375-455C-9EA6-DF929625EA0E}">
        <p15:presenceInfo xmlns:p15="http://schemas.microsoft.com/office/powerpoint/2012/main" userId="184bf2b60ded178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CDD2"/>
    <a:srgbClr val="354150"/>
    <a:srgbClr val="00596B"/>
    <a:srgbClr val="DBB5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09" autoAdjust="0"/>
    <p:restoredTop sz="94660"/>
  </p:normalViewPr>
  <p:slideViewPr>
    <p:cSldViewPr snapToGrid="0">
      <p:cViewPr varScale="1">
        <p:scale>
          <a:sx n="55" d="100"/>
          <a:sy n="55" d="100"/>
        </p:scale>
        <p:origin x="208" y="1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EB8482-BB91-49AB-BC0A-FB627A081010}" type="datetimeFigureOut">
              <a:rPr lang="en-US" smtClean="0"/>
              <a:t>6/14/21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3A9793-1AA3-4C1F-9919-3D38CF0C7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61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6612E-5101-426F-A577-B50EC7D43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>
                  <a:outerShdw blurRad="38100" dist="38100" dir="2700000" algn="tl" rotWithShape="0">
                    <a:prstClr val="black">
                      <a:alpha val="2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9002D-D782-4485-BC4A-2B8CE3B67F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4697413"/>
            <a:ext cx="5737225" cy="1155700"/>
          </a:xfrm>
        </p:spPr>
        <p:txBody>
          <a:bodyPr/>
          <a:lstStyle>
            <a:lvl1pPr>
              <a:defRPr>
                <a:latin typeface="Bahnschrift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Line 2</a:t>
            </a:r>
          </a:p>
          <a:p>
            <a:pPr lvl="0"/>
            <a:r>
              <a:rPr lang="en-US" dirty="0"/>
              <a:t>Line 3</a:t>
            </a:r>
          </a:p>
        </p:txBody>
      </p:sp>
    </p:spTree>
    <p:extLst>
      <p:ext uri="{BB962C8B-B14F-4D97-AF65-F5344CB8AC3E}">
        <p14:creationId xmlns:p14="http://schemas.microsoft.com/office/powerpoint/2010/main" val="2522637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A9A05-9E2B-4756-94ED-AAA2E824B5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83657" y="-72571"/>
            <a:ext cx="9144000" cy="822551"/>
          </a:xfrm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FFC819"/>
                </a:solidFill>
                <a:effectLst>
                  <a:outerShdw blurRad="25400" dist="38100" dir="2700000" algn="tl" rotWithShape="0">
                    <a:prstClr val="black">
                      <a:alpha val="7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3703D8-F012-447E-BE34-E6916CE506E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2000" y="1178151"/>
            <a:ext cx="5987143" cy="544761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l">
              <a:buNone/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content List Title</a:t>
            </a:r>
          </a:p>
          <a:p>
            <a:pPr lvl="1"/>
            <a:r>
              <a:rPr lang="en-US" dirty="0"/>
              <a:t>Click to edit content</a:t>
            </a:r>
          </a:p>
          <a:p>
            <a:pPr lvl="1"/>
            <a:r>
              <a:rPr lang="en-US" dirty="0"/>
              <a:t>Line 2</a:t>
            </a:r>
          </a:p>
          <a:p>
            <a:pPr lvl="1"/>
            <a:endParaRPr lang="en-US" dirty="0"/>
          </a:p>
          <a:p>
            <a:r>
              <a:rPr lang="en-US" dirty="0"/>
              <a:t>Click to edit content List Title</a:t>
            </a:r>
          </a:p>
          <a:p>
            <a:pPr lvl="1"/>
            <a:r>
              <a:rPr lang="en-US" dirty="0"/>
              <a:t>Click to edit content</a:t>
            </a:r>
          </a:p>
          <a:p>
            <a:pPr lvl="1"/>
            <a:r>
              <a:rPr lang="en-US" dirty="0"/>
              <a:t>Line 2</a:t>
            </a:r>
          </a:p>
          <a:p>
            <a:pPr lvl="1"/>
            <a:endParaRPr lang="en-US" dirty="0"/>
          </a:p>
          <a:p>
            <a:r>
              <a:rPr lang="en-US" dirty="0"/>
              <a:t>Click to edit content List Title</a:t>
            </a:r>
          </a:p>
          <a:p>
            <a:pPr lvl="1"/>
            <a:r>
              <a:rPr lang="en-US" dirty="0"/>
              <a:t>Click to edit content</a:t>
            </a:r>
          </a:p>
          <a:p>
            <a:pPr lvl="1"/>
            <a:r>
              <a:rPr lang="en-US" dirty="0"/>
              <a:t>Line 2</a:t>
            </a:r>
          </a:p>
          <a:p>
            <a:pPr lvl="1"/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5915395-8519-420C-91F4-A2B78D3B04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9425" y="1177925"/>
            <a:ext cx="5151438" cy="54483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307368B-4733-4A59-8838-D617BE82EB64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0827657" y="49201"/>
            <a:ext cx="1335994" cy="365147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7B8189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2E96E3-8F1C-41FD-B1E5-AF64294A76DA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B8189"/>
                </a:solidFill>
                <a:effectLst/>
                <a:uLnTx/>
                <a:uFillTx/>
                <a:latin typeface="Cambria" panose="02040503050406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6/14/21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B8189"/>
              </a:solidFill>
              <a:effectLst/>
              <a:uLnTx/>
              <a:uFillTx/>
              <a:latin typeface="Cambria" panose="02040503050406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B6395E-E4DB-433A-A4D0-1BFF5C555E0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V="1">
            <a:off x="2992310" y="704260"/>
            <a:ext cx="7026032" cy="4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01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F5A7F4F-A766-4522-94B9-6942B5366507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0827657" y="49201"/>
            <a:ext cx="1335994" cy="365147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7B8189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2E96E3-8F1C-41FD-B1E5-AF64294A76DA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B8189"/>
                </a:solidFill>
                <a:effectLst/>
                <a:uLnTx/>
                <a:uFillTx/>
                <a:latin typeface="Cambria" panose="02040503050406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6/14/21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B8189"/>
              </a:solidFill>
              <a:effectLst/>
              <a:uLnTx/>
              <a:uFillTx/>
              <a:latin typeface="Cambria" panose="02040503050406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1545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55255D-E90A-4A01-B0C7-8966781AEC69}"/>
              </a:ext>
            </a:extLst>
          </p:cNvPr>
          <p:cNvSpPr/>
          <p:nvPr userDrawn="1"/>
        </p:nvSpPr>
        <p:spPr>
          <a:xfrm>
            <a:off x="0" y="-1"/>
            <a:ext cx="12192000" cy="10410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F527EA0B-2D33-418F-9677-1EF7EF0643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8030" y="1391216"/>
            <a:ext cx="11605283" cy="48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 b="1" spc="20" baseline="0">
                <a:solidFill>
                  <a:schemeClr val="accent1"/>
                </a:solidFill>
                <a:latin typeface="Exo2-Light" panose="00000400000000000000" pitchFamily="50" charset="0"/>
              </a:defRPr>
            </a:lvl1pPr>
            <a:lvl2pPr marL="0" indent="0">
              <a:buFontTx/>
              <a:buNone/>
              <a:defRPr b="0">
                <a:solidFill>
                  <a:schemeClr val="tx2"/>
                </a:solidFill>
                <a:latin typeface="Exo2-Regular" panose="00000500000000000000" pitchFamily="50" charset="0"/>
              </a:defRPr>
            </a:lvl2pPr>
            <a:lvl3pPr marL="173038" indent="0">
              <a:buFontTx/>
              <a:buNone/>
              <a:defRPr b="0">
                <a:solidFill>
                  <a:schemeClr val="tx2"/>
                </a:solidFill>
                <a:latin typeface="Exo2-Regular" panose="00000500000000000000" pitchFamily="50" charset="0"/>
              </a:defRPr>
            </a:lvl3pPr>
            <a:lvl4pPr marL="341313" indent="0">
              <a:buFontTx/>
              <a:buNone/>
              <a:defRPr b="0">
                <a:solidFill>
                  <a:schemeClr val="tx2"/>
                </a:solidFill>
                <a:latin typeface="Exo2-Regular" panose="00000500000000000000" pitchFamily="50" charset="0"/>
              </a:defRPr>
            </a:lvl4pPr>
            <a:lvl5pPr marL="460375" indent="0">
              <a:buFontTx/>
              <a:buNone/>
              <a:defRPr b="0">
                <a:solidFill>
                  <a:schemeClr val="tx2"/>
                </a:solidFill>
                <a:latin typeface="Exo2-Regular" panose="00000500000000000000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op oval blend">
            <a:extLst>
              <a:ext uri="{FF2B5EF4-FFF2-40B4-BE49-F238E27FC236}">
                <a16:creationId xmlns:a16="http://schemas.microsoft.com/office/drawing/2014/main" id="{AF6983D8-DD6B-42B7-99D4-4FBC5681116F}"/>
              </a:ext>
            </a:extLst>
          </p:cNvPr>
          <p:cNvSpPr/>
          <p:nvPr userDrawn="1"/>
        </p:nvSpPr>
        <p:spPr>
          <a:xfrm>
            <a:off x="5999170" y="0"/>
            <a:ext cx="987252" cy="995891"/>
          </a:xfrm>
          <a:custGeom>
            <a:avLst/>
            <a:gdLst>
              <a:gd name="connsiteX0" fmla="*/ 0 w 987252"/>
              <a:gd name="connsiteY0" fmla="*/ 0 h 995891"/>
              <a:gd name="connsiteX1" fmla="*/ 987252 w 987252"/>
              <a:gd name="connsiteY1" fmla="*/ 0 h 995891"/>
              <a:gd name="connsiteX2" fmla="*/ 987252 w 987252"/>
              <a:gd name="connsiteY2" fmla="*/ 995891 h 995891"/>
              <a:gd name="connsiteX3" fmla="*/ 972951 w 987252"/>
              <a:gd name="connsiteY3" fmla="*/ 902187 h 995891"/>
              <a:gd name="connsiteX4" fmla="*/ 83509 w 987252"/>
              <a:gd name="connsiteY4" fmla="*/ 12745 h 995891"/>
              <a:gd name="connsiteX5" fmla="*/ 0 w 987252"/>
              <a:gd name="connsiteY5" fmla="*/ 0 h 995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7252" h="995891">
                <a:moveTo>
                  <a:pt x="0" y="0"/>
                </a:moveTo>
                <a:lnTo>
                  <a:pt x="987252" y="0"/>
                </a:lnTo>
                <a:lnTo>
                  <a:pt x="987252" y="995891"/>
                </a:lnTo>
                <a:lnTo>
                  <a:pt x="972951" y="902187"/>
                </a:lnTo>
                <a:cubicBezTo>
                  <a:pt x="881595" y="455739"/>
                  <a:pt x="529957" y="104102"/>
                  <a:pt x="83509" y="1274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00869B"/>
              </a:solidFill>
            </a:endParaRPr>
          </a:p>
        </p:txBody>
      </p:sp>
      <p:sp>
        <p:nvSpPr>
          <p:cNvPr id="14" name="Bottom oval blend">
            <a:extLst>
              <a:ext uri="{FF2B5EF4-FFF2-40B4-BE49-F238E27FC236}">
                <a16:creationId xmlns:a16="http://schemas.microsoft.com/office/drawing/2014/main" id="{2C2C570C-1510-425E-B11C-2335A66B368A}"/>
              </a:ext>
            </a:extLst>
          </p:cNvPr>
          <p:cNvSpPr/>
          <p:nvPr userDrawn="1"/>
        </p:nvSpPr>
        <p:spPr>
          <a:xfrm rot="5400000">
            <a:off x="5999082" y="5863497"/>
            <a:ext cx="987252" cy="995891"/>
          </a:xfrm>
          <a:custGeom>
            <a:avLst/>
            <a:gdLst>
              <a:gd name="connsiteX0" fmla="*/ 0 w 987252"/>
              <a:gd name="connsiteY0" fmla="*/ 0 h 995891"/>
              <a:gd name="connsiteX1" fmla="*/ 987252 w 987252"/>
              <a:gd name="connsiteY1" fmla="*/ 0 h 995891"/>
              <a:gd name="connsiteX2" fmla="*/ 987252 w 987252"/>
              <a:gd name="connsiteY2" fmla="*/ 995891 h 995891"/>
              <a:gd name="connsiteX3" fmla="*/ 972951 w 987252"/>
              <a:gd name="connsiteY3" fmla="*/ 902187 h 995891"/>
              <a:gd name="connsiteX4" fmla="*/ 83509 w 987252"/>
              <a:gd name="connsiteY4" fmla="*/ 12745 h 995891"/>
              <a:gd name="connsiteX5" fmla="*/ 0 w 987252"/>
              <a:gd name="connsiteY5" fmla="*/ 0 h 995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7252" h="995891">
                <a:moveTo>
                  <a:pt x="0" y="0"/>
                </a:moveTo>
                <a:lnTo>
                  <a:pt x="987252" y="0"/>
                </a:lnTo>
                <a:lnTo>
                  <a:pt x="987252" y="995891"/>
                </a:lnTo>
                <a:lnTo>
                  <a:pt x="972951" y="902187"/>
                </a:lnTo>
                <a:cubicBezTo>
                  <a:pt x="881595" y="455739"/>
                  <a:pt x="529957" y="104102"/>
                  <a:pt x="83509" y="1274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00869B"/>
              </a:solidFill>
            </a:endParaRPr>
          </a:p>
        </p:txBody>
      </p:sp>
      <p:sp>
        <p:nvSpPr>
          <p:cNvPr id="11" name="Title Shape">
            <a:extLst>
              <a:ext uri="{FF2B5EF4-FFF2-40B4-BE49-F238E27FC236}">
                <a16:creationId xmlns:a16="http://schemas.microsoft.com/office/drawing/2014/main" id="{1D356D36-877B-4667-9125-8008DD84AD05}"/>
              </a:ext>
            </a:extLst>
          </p:cNvPr>
          <p:cNvSpPr/>
          <p:nvPr userDrawn="1"/>
        </p:nvSpPr>
        <p:spPr>
          <a:xfrm>
            <a:off x="-3130" y="2390"/>
            <a:ext cx="7483430" cy="1041083"/>
          </a:xfrm>
          <a:custGeom>
            <a:avLst/>
            <a:gdLst>
              <a:gd name="connsiteX0" fmla="*/ 0 w 7483430"/>
              <a:gd name="connsiteY0" fmla="*/ 0 h 1041083"/>
              <a:gd name="connsiteX1" fmla="*/ 6995159 w 7483430"/>
              <a:gd name="connsiteY1" fmla="*/ 0 h 1041083"/>
              <a:gd name="connsiteX2" fmla="*/ 6995159 w 7483430"/>
              <a:gd name="connsiteY2" fmla="*/ 1 h 1041083"/>
              <a:gd name="connsiteX3" fmla="*/ 7483430 w 7483430"/>
              <a:gd name="connsiteY3" fmla="*/ 1041083 h 1041083"/>
              <a:gd name="connsiteX4" fmla="*/ 6995159 w 7483430"/>
              <a:gd name="connsiteY4" fmla="*/ 1041083 h 1041083"/>
              <a:gd name="connsiteX5" fmla="*/ 0 w 7483430"/>
              <a:gd name="connsiteY5" fmla="*/ 1041083 h 1041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83430" h="1041083">
                <a:moveTo>
                  <a:pt x="0" y="0"/>
                </a:moveTo>
                <a:lnTo>
                  <a:pt x="6995159" y="0"/>
                </a:lnTo>
                <a:lnTo>
                  <a:pt x="6995159" y="1"/>
                </a:lnTo>
                <a:lnTo>
                  <a:pt x="7483430" y="1041083"/>
                </a:lnTo>
                <a:lnTo>
                  <a:pt x="6995159" y="1041083"/>
                </a:lnTo>
                <a:lnTo>
                  <a:pt x="0" y="1041083"/>
                </a:lnTo>
                <a:close/>
              </a:path>
            </a:pathLst>
          </a:custGeom>
          <a:solidFill>
            <a:srgbClr val="0086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itle Text">
            <a:extLst>
              <a:ext uri="{FF2B5EF4-FFF2-40B4-BE49-F238E27FC236}">
                <a16:creationId xmlns:a16="http://schemas.microsoft.com/office/drawing/2014/main" id="{048BECAB-8AB3-4AEE-AB9A-0F5DBC6E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392"/>
            <a:ext cx="7038213" cy="104989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r">
              <a:defRPr sz="3200">
                <a:solidFill>
                  <a:schemeClr val="bg1"/>
                </a:solidFill>
                <a:latin typeface="Exo2-Medium" panose="00000600000000000000" pitchFamily="50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3E4C3-76E4-44D0-82A8-467E2A722D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8030" y="1981200"/>
            <a:ext cx="11605282" cy="43430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 marL="173038" indent="-173038">
              <a:defRPr>
                <a:latin typeface="+mn-lt"/>
              </a:defRPr>
            </a:lvl2pPr>
            <a:lvl3pPr marL="398463" indent="-112713">
              <a:defRPr>
                <a:latin typeface="+mn-lt"/>
              </a:defRPr>
            </a:lvl3pPr>
            <a:lvl4pPr marL="571500" indent="-112713">
              <a:defRPr>
                <a:latin typeface="+mn-lt"/>
              </a:defRPr>
            </a:lvl4pPr>
            <a:lvl5pPr marL="741363" indent="-112713"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1709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8A7399D2-3008-4A9F-927F-EE4892F7B55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480300" y="1231900"/>
            <a:ext cx="4330699" cy="504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FontTx/>
              <a:buNone/>
              <a:defRPr b="1" spc="20" baseline="0">
                <a:solidFill>
                  <a:schemeClr val="accent1"/>
                </a:solidFill>
                <a:latin typeface="Exo2-Light" panose="00000400000000000000" pitchFamily="50" charset="0"/>
              </a:defRPr>
            </a:lvl1pPr>
            <a:lvl2pPr marL="0" indent="0">
              <a:buFontTx/>
              <a:buNone/>
              <a:defRPr b="0">
                <a:solidFill>
                  <a:schemeClr val="tx2"/>
                </a:solidFill>
                <a:latin typeface="+mn-lt"/>
              </a:defRPr>
            </a:lvl2pPr>
            <a:lvl3pPr marL="173038" indent="0">
              <a:buFontTx/>
              <a:buNone/>
              <a:defRPr b="0">
                <a:solidFill>
                  <a:schemeClr val="tx2"/>
                </a:solidFill>
                <a:latin typeface="+mn-lt"/>
              </a:defRPr>
            </a:lvl3pPr>
            <a:lvl4pPr marL="341313" indent="0">
              <a:buFontTx/>
              <a:buNone/>
              <a:defRPr b="0">
                <a:solidFill>
                  <a:schemeClr val="tx2"/>
                </a:solidFill>
                <a:latin typeface="+mn-lt"/>
              </a:defRPr>
            </a:lvl4pPr>
            <a:lvl5pPr marL="460375" indent="0">
              <a:buFontTx/>
              <a:buNone/>
              <a:defRPr b="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4450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28D5B7-83CF-4BBD-B081-4D36FBAC4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2303"/>
            <a:ext cx="57367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F95DF-6002-415E-AA06-093EA0051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697866"/>
            <a:ext cx="5736771" cy="1158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0695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D7B329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C6FA7-0915-4DE7-9321-F81C54DCF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SoarTech Update 2021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F38F8-597F-4382-B930-C2967F6A56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7747" y="5111750"/>
            <a:ext cx="5737225" cy="1155700"/>
          </a:xfrm>
        </p:spPr>
        <p:txBody>
          <a:bodyPr/>
          <a:lstStyle/>
          <a:p>
            <a:r>
              <a:rPr lang="en-US" dirty="0"/>
              <a:t>Michael van Lent, Ph.D.</a:t>
            </a:r>
          </a:p>
          <a:p>
            <a:r>
              <a:rPr lang="en-US" dirty="0"/>
              <a:t>CEO, President</a:t>
            </a:r>
          </a:p>
        </p:txBody>
      </p:sp>
    </p:spTree>
    <p:extLst>
      <p:ext uri="{BB962C8B-B14F-4D97-AF65-F5344CB8AC3E}">
        <p14:creationId xmlns:p14="http://schemas.microsoft.com/office/powerpoint/2010/main" val="2807685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5B00D-2CF7-A54A-9A7D-A5B9E673A4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Quick Introduction to </a:t>
            </a:r>
            <a:r>
              <a:rPr lang="en-US" dirty="0" err="1"/>
              <a:t>SoarTech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A2663DC-378F-B14A-933D-F78AB7349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1178151"/>
            <a:ext cx="10767391" cy="544761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Spun off of the U of Michigan Soar group in 1998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~120 employees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26+ with PhDs, 32+ with Masters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2 offices (Ann Arbor; Orlando)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Plus remote employees in 6 states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~75 active research contracts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DARPA, Navy, Army, Air Force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100% of ownership “in the family”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Three founders still closely connected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Current and former employees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6 person Board of Directors (3 employees)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4D6C882F-4C93-6343-823F-9A51CADE88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7838" y="854545"/>
            <a:ext cx="3311065" cy="24729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1D508A-1533-9348-A265-8EB491ED6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7837" y="3327483"/>
            <a:ext cx="3311065" cy="2173982"/>
          </a:xfrm>
          <a:prstGeom prst="rect">
            <a:avLst/>
          </a:prstGeom>
        </p:spPr>
      </p:pic>
      <p:sp>
        <p:nvSpPr>
          <p:cNvPr id="9" name="Rectangle: Rounded Corners 3">
            <a:extLst>
              <a:ext uri="{FF2B5EF4-FFF2-40B4-BE49-F238E27FC236}">
                <a16:creationId xmlns:a16="http://schemas.microsoft.com/office/drawing/2014/main" id="{4E1A0020-8831-2342-ADC2-AA1713ACAE20}"/>
              </a:ext>
            </a:extLst>
          </p:cNvPr>
          <p:cNvSpPr/>
          <p:nvPr/>
        </p:nvSpPr>
        <p:spPr>
          <a:xfrm>
            <a:off x="1406037" y="5613990"/>
            <a:ext cx="9699239" cy="972173"/>
          </a:xfrm>
          <a:prstGeom prst="roundRect">
            <a:avLst>
              <a:gd name="adj" fmla="val 31979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25400" dist="38100" dir="2700000" algn="tl" rotWithShape="0">
                    <a:prstClr val="black">
                      <a:alpha val="70000"/>
                    </a:prstClr>
                  </a:outerShdw>
                </a:effectLst>
                <a:latin typeface="Calibri" panose="020F0502020204030204"/>
              </a:rPr>
              <a:t>SoarTech Mission:   We develop human-centered artificial intelligence solutions for the military’s toughest problems</a:t>
            </a:r>
          </a:p>
        </p:txBody>
      </p:sp>
    </p:spTree>
    <p:extLst>
      <p:ext uri="{BB962C8B-B14F-4D97-AF65-F5344CB8AC3E}">
        <p14:creationId xmlns:p14="http://schemas.microsoft.com/office/powerpoint/2010/main" val="1827833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9300F-6348-0547-8B56-7F0203AF9F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Military’s Toughest Problems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995914A-1467-D440-836B-2012B5B472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505" y="997425"/>
            <a:ext cx="11440660" cy="5447619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High Stakes</a:t>
            </a:r>
          </a:p>
          <a:p>
            <a:pPr lvl="1"/>
            <a:r>
              <a:rPr lang="en-US" dirty="0">
                <a:latin typeface="+mj-lt"/>
              </a:rPr>
              <a:t>Gaps in system performance could be costly (lives, mission outcomes, money)</a:t>
            </a:r>
          </a:p>
          <a:p>
            <a:pPr lvl="1"/>
            <a:r>
              <a:rPr lang="en-US" dirty="0">
                <a:latin typeface="+mj-lt"/>
              </a:rPr>
              <a:t>AI must be trustworthy, trustable, trusted</a:t>
            </a:r>
          </a:p>
          <a:p>
            <a:pPr lvl="1"/>
            <a:r>
              <a:rPr lang="en-US" dirty="0">
                <a:latin typeface="+mj-lt"/>
              </a:rPr>
              <a:t>AI must be capable of supporting verification, validation &amp; accreditation (VV&amp;A)</a:t>
            </a:r>
          </a:p>
          <a:p>
            <a:r>
              <a:rPr lang="en-US" dirty="0">
                <a:latin typeface="+mj-lt"/>
              </a:rPr>
              <a:t>Human In The Loop</a:t>
            </a:r>
          </a:p>
          <a:p>
            <a:pPr lvl="1"/>
            <a:r>
              <a:rPr lang="en-US" dirty="0">
                <a:latin typeface="+mj-lt"/>
              </a:rPr>
              <a:t>ROEs and larger legal, moral and ethical regulations require humans in the decision loop</a:t>
            </a:r>
          </a:p>
          <a:p>
            <a:pPr lvl="1"/>
            <a:r>
              <a:rPr lang="en-US" dirty="0">
                <a:latin typeface="+mj-lt"/>
              </a:rPr>
              <a:t>AI must support natural, multi-modal human-machine interfaces</a:t>
            </a:r>
          </a:p>
          <a:p>
            <a:pPr lvl="1"/>
            <a:r>
              <a:rPr lang="en-US" dirty="0">
                <a:latin typeface="+mj-lt"/>
              </a:rPr>
              <a:t>AI must be transparent, interpretable, explainable  </a:t>
            </a:r>
          </a:p>
          <a:p>
            <a:pPr lvl="1"/>
            <a:r>
              <a:rPr lang="en-US" dirty="0">
                <a:latin typeface="+mj-lt"/>
              </a:rPr>
              <a:t>AI must be able to communicating its intent and understand the human’s intent</a:t>
            </a:r>
          </a:p>
          <a:p>
            <a:r>
              <a:rPr lang="en-US" dirty="0">
                <a:latin typeface="+mj-lt"/>
              </a:rPr>
              <a:t>Data Sparse</a:t>
            </a:r>
          </a:p>
          <a:p>
            <a:pPr lvl="1"/>
            <a:r>
              <a:rPr lang="en-US" dirty="0">
                <a:latin typeface="+mj-lt"/>
              </a:rPr>
              <a:t>Military operations are infrequent and expensive, making training data hard to obtain</a:t>
            </a:r>
          </a:p>
          <a:p>
            <a:pPr lvl="1"/>
            <a:r>
              <a:rPr lang="en-US" dirty="0">
                <a:latin typeface="+mj-lt"/>
              </a:rPr>
              <a:t>AI must learn from multiple knowledge sources (e.g. multi-source learning, interactive task learning)</a:t>
            </a:r>
          </a:p>
          <a:p>
            <a:pPr lvl="1"/>
            <a:r>
              <a:rPr lang="en-US" dirty="0">
                <a:latin typeface="+mj-lt"/>
              </a:rPr>
              <a:t>AI must integrate with simulations to learn from synthetic datasets</a:t>
            </a:r>
          </a:p>
          <a:p>
            <a:endParaRPr lang="en-US" dirty="0">
              <a:latin typeface="+mj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E10E02-6EFD-634B-8919-3780F7CCFFB1}"/>
              </a:ext>
            </a:extLst>
          </p:cNvPr>
          <p:cNvSpPr txBox="1"/>
          <p:nvPr/>
        </p:nvSpPr>
        <p:spPr>
          <a:xfrm>
            <a:off x="-824948" y="17890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942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BC863-82FD-9648-9BD2-2278507FF5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achieve our mission?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69AD27B-DD21-384B-B7A9-D55D84B0C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5505" y="2037520"/>
            <a:ext cx="11197267" cy="4526792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Build a great solutions pipeline, not just one great solution</a:t>
            </a:r>
          </a:p>
          <a:p>
            <a:pPr lvl="1"/>
            <a:r>
              <a:rPr lang="en-US" dirty="0">
                <a:latin typeface="+mj-lt"/>
              </a:rPr>
              <a:t>The military has many tough problems, but with common characteristics</a:t>
            </a:r>
          </a:p>
          <a:p>
            <a:pPr lvl="1"/>
            <a:r>
              <a:rPr lang="en-US" dirty="0">
                <a:latin typeface="+mj-lt"/>
              </a:rPr>
              <a:t>No single AI technique is the right solution for all problems</a:t>
            </a:r>
          </a:p>
          <a:p>
            <a:pPr lvl="1"/>
            <a:r>
              <a:rPr lang="en-US" dirty="0">
                <a:latin typeface="+mj-lt"/>
              </a:rPr>
              <a:t>SoarTech is a pipeline for human-centered AI solutions from research to warfighter impact</a:t>
            </a:r>
          </a:p>
          <a:p>
            <a:r>
              <a:rPr lang="en-US" dirty="0">
                <a:latin typeface="+mj-lt"/>
              </a:rPr>
              <a:t>Develop a toolbox of AI techniques, not just one single technique</a:t>
            </a:r>
          </a:p>
          <a:p>
            <a:pPr lvl="1"/>
            <a:r>
              <a:rPr lang="en-US" dirty="0">
                <a:latin typeface="+mj-lt"/>
              </a:rPr>
              <a:t>Techniques carefully curated in response to the common characteristics</a:t>
            </a:r>
          </a:p>
          <a:p>
            <a:pPr lvl="1"/>
            <a:r>
              <a:rPr lang="en-US" dirty="0">
                <a:latin typeface="+mj-lt"/>
              </a:rPr>
              <a:t>The military’s toughest problems are high-stakes, human-in-the-loop and data-sparse</a:t>
            </a:r>
          </a:p>
          <a:p>
            <a:pPr lvl="1"/>
            <a:r>
              <a:rPr lang="en-US" dirty="0">
                <a:latin typeface="+mj-lt"/>
              </a:rPr>
              <a:t>SoarTech has an “AI toolbox” philosophy</a:t>
            </a:r>
          </a:p>
          <a:p>
            <a:r>
              <a:rPr lang="en-US" dirty="0">
                <a:latin typeface="+mj-lt"/>
              </a:rPr>
              <a:t>Lead the charge to leverage cognitively-inspired AI techniques</a:t>
            </a:r>
          </a:p>
          <a:p>
            <a:pPr lvl="1"/>
            <a:r>
              <a:rPr lang="en-US" dirty="0">
                <a:latin typeface="+mj-lt"/>
              </a:rPr>
              <a:t>Deep reinforcement learning is a powerful technique, but not a “silver bullet”</a:t>
            </a:r>
          </a:p>
          <a:p>
            <a:pPr lvl="1"/>
            <a:r>
              <a:rPr lang="en-US" dirty="0">
                <a:latin typeface="+mj-lt"/>
              </a:rPr>
              <a:t>Cognitively-inspired AI techniques excel on high-stakes, human-in-the-loop, data-sparse problems</a:t>
            </a:r>
          </a:p>
          <a:p>
            <a:pPr lvl="1"/>
            <a:r>
              <a:rPr lang="en-US" dirty="0">
                <a:latin typeface="+mj-lt"/>
              </a:rPr>
              <a:t>SoarTech is the industry leader in “AI, fast and slow”</a:t>
            </a:r>
          </a:p>
          <a:p>
            <a:endParaRPr lang="en-US" dirty="0">
              <a:latin typeface="+mj-lt"/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Rectangle: Rounded Corners 3">
            <a:extLst>
              <a:ext uri="{FF2B5EF4-FFF2-40B4-BE49-F238E27FC236}">
                <a16:creationId xmlns:a16="http://schemas.microsoft.com/office/drawing/2014/main" id="{7DB4A07C-68A0-5D46-8352-6085D58A1057}"/>
              </a:ext>
            </a:extLst>
          </p:cNvPr>
          <p:cNvSpPr/>
          <p:nvPr/>
        </p:nvSpPr>
        <p:spPr>
          <a:xfrm>
            <a:off x="1364518" y="848029"/>
            <a:ext cx="9699239" cy="972173"/>
          </a:xfrm>
          <a:prstGeom prst="roundRect">
            <a:avLst>
              <a:gd name="adj" fmla="val 31979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25400" dist="38100" dir="2700000" algn="tl" rotWithShape="0">
                    <a:prstClr val="black">
                      <a:alpha val="70000"/>
                    </a:prstClr>
                  </a:outerShdw>
                </a:effectLst>
                <a:latin typeface="Calibri" panose="020F0502020204030204"/>
              </a:rPr>
              <a:t>SoarTech Mission:   We develop human-centered artificial intelligence solutions for the military’s toughest problems</a:t>
            </a:r>
          </a:p>
        </p:txBody>
      </p:sp>
    </p:spTree>
    <p:extLst>
      <p:ext uri="{BB962C8B-B14F-4D97-AF65-F5344CB8AC3E}">
        <p14:creationId xmlns:p14="http://schemas.microsoft.com/office/powerpoint/2010/main" val="1395133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EAC5-CEBA-7A4A-957E-B580682A22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SoarTech’s</a:t>
            </a:r>
            <a:r>
              <a:rPr lang="en-US" dirty="0"/>
              <a:t> Focus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76DE9DBB-1A29-574C-9BA9-91654C1291C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1027" y="995401"/>
            <a:ext cx="9629260" cy="565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115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414CC-BBC4-A843-87E8-CD4BDDCF24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SoarTech’s</a:t>
            </a:r>
            <a:r>
              <a:rPr lang="en-US" dirty="0"/>
              <a:t> AI Toolbox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45D7887-6C28-AB43-996E-45761191BC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1" y="1164898"/>
            <a:ext cx="4432850" cy="544761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+mj-lt"/>
              </a:rPr>
              <a:t>Cognitively-inspired Systems</a:t>
            </a:r>
          </a:p>
          <a:p>
            <a:pPr lvl="1"/>
            <a:r>
              <a:rPr lang="en-US" dirty="0">
                <a:latin typeface="+mj-lt"/>
              </a:rPr>
              <a:t>Soar Cognitive Architecture</a:t>
            </a:r>
          </a:p>
          <a:p>
            <a:pPr lvl="1"/>
            <a:r>
              <a:rPr lang="en-US" dirty="0">
                <a:latin typeface="+mj-lt"/>
              </a:rPr>
              <a:t>Episodic Memory</a:t>
            </a:r>
          </a:p>
          <a:p>
            <a:pPr lvl="1"/>
            <a:r>
              <a:rPr lang="en-US" dirty="0">
                <a:latin typeface="+mj-lt"/>
              </a:rPr>
              <a:t>Semantic Memory</a:t>
            </a:r>
          </a:p>
          <a:p>
            <a:pPr lvl="1"/>
            <a:r>
              <a:rPr lang="en-US" dirty="0">
                <a:latin typeface="+mj-lt"/>
              </a:rPr>
              <a:t>Spatial Visualization</a:t>
            </a:r>
          </a:p>
          <a:p>
            <a:pPr lvl="1"/>
            <a:r>
              <a:rPr lang="en-US" dirty="0">
                <a:latin typeface="+mj-lt"/>
              </a:rPr>
              <a:t>Interactive Task Learning</a:t>
            </a:r>
          </a:p>
          <a:p>
            <a:pPr lvl="1"/>
            <a:r>
              <a:rPr lang="en-US" dirty="0">
                <a:latin typeface="+mj-lt"/>
              </a:rPr>
              <a:t>Abductive Reasoning</a:t>
            </a:r>
          </a:p>
          <a:p>
            <a:pPr lvl="1"/>
            <a:r>
              <a:rPr lang="en-US" dirty="0">
                <a:latin typeface="+mj-lt"/>
              </a:rPr>
              <a:t>Reinforcement Learning</a:t>
            </a:r>
          </a:p>
          <a:p>
            <a:r>
              <a:rPr lang="en-US" dirty="0">
                <a:latin typeface="+mj-lt"/>
              </a:rPr>
              <a:t>Machine Learning</a:t>
            </a:r>
          </a:p>
          <a:p>
            <a:pPr lvl="1"/>
            <a:r>
              <a:rPr lang="en-US" dirty="0">
                <a:latin typeface="+mj-lt"/>
              </a:rPr>
              <a:t>Deep/Reinforcement Learning</a:t>
            </a:r>
          </a:p>
          <a:p>
            <a:pPr lvl="1"/>
            <a:r>
              <a:rPr lang="en-US" dirty="0">
                <a:latin typeface="+mj-lt"/>
              </a:rPr>
              <a:t>Generative Adversarial Networks</a:t>
            </a:r>
          </a:p>
          <a:p>
            <a:pPr lvl="1"/>
            <a:r>
              <a:rPr lang="en-US" dirty="0">
                <a:latin typeface="+mj-lt"/>
              </a:rPr>
              <a:t>Quantum Adversarial Networks</a:t>
            </a:r>
          </a:p>
          <a:p>
            <a:r>
              <a:rPr lang="en-US" dirty="0">
                <a:latin typeface="+mj-lt"/>
              </a:rPr>
              <a:t>Multi-modal Interaction</a:t>
            </a:r>
          </a:p>
          <a:p>
            <a:pPr lvl="1"/>
            <a:r>
              <a:rPr lang="en-US" dirty="0">
                <a:latin typeface="+mj-lt"/>
              </a:rPr>
              <a:t>Natural Language &amp; Dialogue</a:t>
            </a:r>
          </a:p>
          <a:p>
            <a:pPr lvl="1"/>
            <a:r>
              <a:rPr lang="en-US" dirty="0">
                <a:latin typeface="+mj-lt"/>
              </a:rPr>
              <a:t>Speech Recognition</a:t>
            </a:r>
          </a:p>
          <a:p>
            <a:pPr lvl="1"/>
            <a:r>
              <a:rPr lang="en-US" dirty="0">
                <a:latin typeface="+mj-lt"/>
              </a:rPr>
              <a:t>Speech Generation</a:t>
            </a:r>
          </a:p>
          <a:p>
            <a:pPr lvl="1"/>
            <a:r>
              <a:rPr lang="en-US" dirty="0">
                <a:latin typeface="+mj-lt"/>
              </a:rPr>
              <a:t>Gesture Recognition</a:t>
            </a: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00ACDE4-5907-0F40-B273-F807F76E2F69}"/>
              </a:ext>
            </a:extLst>
          </p:cNvPr>
          <p:cNvSpPr txBox="1">
            <a:spLocks/>
          </p:cNvSpPr>
          <p:nvPr/>
        </p:nvSpPr>
        <p:spPr>
          <a:xfrm>
            <a:off x="6400799" y="1164898"/>
            <a:ext cx="4876800" cy="5447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Swarm Intelligence</a:t>
            </a:r>
          </a:p>
          <a:p>
            <a:r>
              <a:rPr lang="en-US" dirty="0"/>
              <a:t>Adaptive User Interfaces</a:t>
            </a:r>
          </a:p>
          <a:p>
            <a:r>
              <a:rPr lang="en-US" dirty="0"/>
              <a:t>Perception/Image Recognition</a:t>
            </a:r>
          </a:p>
          <a:p>
            <a:r>
              <a:rPr lang="en-US" dirty="0"/>
              <a:t>Explainable AI</a:t>
            </a:r>
          </a:p>
          <a:p>
            <a:r>
              <a:rPr lang="en-US" dirty="0"/>
              <a:t>Human Factors</a:t>
            </a:r>
          </a:p>
          <a:p>
            <a:r>
              <a:rPr lang="en-US" dirty="0"/>
              <a:t>Game Theory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43C516-4CA1-064F-91C4-263B22EA17E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70921" y="4450725"/>
            <a:ext cx="3983998" cy="22681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90821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Example: ACE-TRUST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6F2CBE-51ED-4D82-AE14-8EBDD0E6BA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999" y="936703"/>
            <a:ext cx="11327081" cy="5642517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Trustworthy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Offline trustworthiness assessment creates a trustworthiness envelope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Trustworthiness assessment has limited visibility into the autonomy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Trustable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Augmented reality display</a:t>
            </a:r>
            <a:br>
              <a:rPr lang="en-US" sz="2800" dirty="0"/>
            </a:br>
            <a:r>
              <a:rPr lang="en-US" sz="2800" dirty="0"/>
              <a:t>in the cockpit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Displaying autonomy’s </a:t>
            </a:r>
            <a:br>
              <a:rPr lang="en-US" sz="2800" dirty="0"/>
            </a:br>
            <a:r>
              <a:rPr lang="en-US" sz="2800" dirty="0"/>
              <a:t>situational awareness and</a:t>
            </a:r>
            <a:br>
              <a:rPr lang="en-US" sz="2800" dirty="0"/>
            </a:br>
            <a:r>
              <a:rPr lang="en-US" sz="2800" dirty="0"/>
              <a:t>intended actions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Trusted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Measure trust via </a:t>
            </a:r>
            <a:br>
              <a:rPr lang="en-US" sz="2800" dirty="0"/>
            </a:br>
            <a:r>
              <a:rPr lang="en-US" sz="2800" dirty="0"/>
              <a:t>physiology, cognitive load,</a:t>
            </a:r>
            <a:br>
              <a:rPr lang="en-US" sz="2800" dirty="0"/>
            </a:br>
            <a:r>
              <a:rPr lang="en-US" sz="2800" dirty="0"/>
              <a:t>eye tracking and behavior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Continuous online trust </a:t>
            </a:r>
            <a:br>
              <a:rPr lang="en-US" sz="2800" dirty="0"/>
            </a:br>
            <a:r>
              <a:rPr lang="en-US" sz="2800" dirty="0"/>
              <a:t>calibrator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B9CD98-9C6A-EB4E-BA1A-65D7F5A0C96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92876" y="2543532"/>
            <a:ext cx="5990054" cy="360909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65589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C7A39-68DE-DA4F-8D51-3727506D01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Nuggets and Coal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C322596-EFEC-9D49-A4E9-5E80D85F8A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1178151"/>
            <a:ext cx="10767391" cy="445402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Nuggets of Gold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Strong DoD-wide focus on using AI to solve tough problems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More opportunities than we have time to pursue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The staff carefully developed and the reputation carefully earned over 23 years of providing AI to the DoD is a differentiator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SoarTech weathered COVID amazingly well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Chunks of Coal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i="1" dirty="0"/>
              <a:t>Waiting for the DoD (and the world) to wake up to the limitations of deep learning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Attracting </a:t>
            </a:r>
            <a:r>
              <a:rPr lang="en-US" i="1" dirty="0"/>
              <a:t>and retaining </a:t>
            </a:r>
            <a:r>
              <a:rPr lang="en-US" dirty="0"/>
              <a:t>top-notch technical talent is our most critical challenge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With growth and new opportunities comes change.  Change is hard.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With such a wealth of opportunities comes many distractions.  Focus is hard.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120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arTech_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-Cambria">
      <a:majorFont>
        <a:latin typeface="Calibri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13297</TotalTime>
  <Words>624</Words>
  <Application>Microsoft Macintosh PowerPoint</Application>
  <PresentationFormat>Widescreen</PresentationFormat>
  <Paragraphs>94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Bahnschrift Light</vt:lpstr>
      <vt:lpstr>Calibri</vt:lpstr>
      <vt:lpstr>Cambria</vt:lpstr>
      <vt:lpstr>Exo2-Light</vt:lpstr>
      <vt:lpstr>Exo2-Medium</vt:lpstr>
      <vt:lpstr>Exo2-Regular</vt:lpstr>
      <vt:lpstr>SoarTech_01</vt:lpstr>
      <vt:lpstr>SoarTech Update 2021</vt:lpstr>
      <vt:lpstr>Quick Introduction to SoarTech</vt:lpstr>
      <vt:lpstr>Military’s Toughest Problems</vt:lpstr>
      <vt:lpstr>How to achieve our mission?</vt:lpstr>
      <vt:lpstr>SoarTech’s Focus</vt:lpstr>
      <vt:lpstr>SoarTech’s AI Toolbox</vt:lpstr>
      <vt:lpstr>Project Example: ACE-TRUST</vt:lpstr>
      <vt:lpstr>Nuggets and Coal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ML</dc:title>
  <dc:creator>Ross Hoehn</dc:creator>
  <cp:lastModifiedBy>Mike van Lent</cp:lastModifiedBy>
  <cp:revision>83</cp:revision>
  <cp:lastPrinted>2019-11-22T20:01:18Z</cp:lastPrinted>
  <dcterms:created xsi:type="dcterms:W3CDTF">2019-10-22T13:37:38Z</dcterms:created>
  <dcterms:modified xsi:type="dcterms:W3CDTF">2021-06-15T13:53:53Z</dcterms:modified>
</cp:coreProperties>
</file>